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975" r:id="rId2"/>
    <p:sldId id="1000" r:id="rId3"/>
    <p:sldId id="1001" r:id="rId4"/>
    <p:sldId id="1047" r:id="rId5"/>
    <p:sldId id="1050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63" autoAdjust="0"/>
  </p:normalViewPr>
  <p:slideViewPr>
    <p:cSldViewPr snapToGrid="0">
      <p:cViewPr varScale="1">
        <p:scale>
          <a:sx n="83" d="100"/>
          <a:sy n="83" d="100"/>
        </p:scale>
        <p:origin x="2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EE1F-825D-47F9-B994-B202ADA69B65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90B7E-4DD4-481C-AE2C-5289BE3C57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13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911D-DAE6-429F-BEA8-B4A6B917EC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8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911D-DAE6-429F-BEA8-B4A6B917EC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9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911D-DAE6-429F-BEA8-B4A6B917EC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9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911D-DAE6-429F-BEA8-B4A6B917EC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8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8744F-96F3-47E5-8328-528A9A05C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36E4766-557F-4CB7-B46A-D824048D1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91B3E6-1408-4845-A4F6-246BA00A8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36340A-9683-46B3-A9EB-4326D0F8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454C6-A4BA-4E30-948D-381D0B08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58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050797-A506-4776-95A3-910F229F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7369A4-F8D9-44A7-8F6B-EC8EA8577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376CFC-526E-4459-B0D8-CF4C70EF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BD047B-5231-4B37-B9B6-14E3CE2C1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9A777D-AD1A-455E-8574-708D383C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35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2B8896-E43E-4AB0-8969-9EC20859AE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EA8391-07A2-4D3F-B755-221B9DCD6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28E8D-9CA1-4080-B254-23296488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596C8F-28C7-4124-BC78-E556A005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EC08C3-489C-41EB-9027-7C6E0C04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0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610E8-F7B0-46A2-9ADA-2A5B4CCD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93E644-713D-42A3-BBBD-908886E0C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1C6E5-89ED-45D0-8B48-F212AC76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EB8E55-8268-4A47-83C6-918D2C56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DDD544-FEC1-464B-A0E7-70666CD2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12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32CD6D-B22D-452C-AB72-25FE309A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BA7C01-07AC-495F-BC32-01B4FFD5C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C30B65-2F51-467B-93B7-C98C36D5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976F84-EEF3-43B4-8EA9-18E295967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B87036-3618-40A7-84D2-61AD6AFA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47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7E95C7-0FA4-44D0-B8A4-246A8D77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F4DDFC-6168-4F7C-88B5-F36267B4E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657CCA-50A0-4180-99E7-A6AFD23D3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30CBDA-AAFA-4109-BE58-C161CB37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933F33-738C-4368-99E3-17E187BA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16C2FA-940F-4768-BBD9-E63B464A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0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28130-10B4-4661-B029-75480CB5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168410-5D53-48BA-B9A9-5E82423FF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C951D-82A7-4120-8099-CA5C3AEA8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7AE791-035B-4F17-A876-D54A733AC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33D334-D882-46FC-BC2D-E0F9CCDC9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6B6F27-B97B-4343-A330-8B1CF93F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57B8947-FE45-4B2F-834A-8135626C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B55B001-9233-4380-9DCD-861F5E13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3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2E6098-CD47-4240-B2F3-49B49989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5CADF19-7C57-4C8C-8D84-48008D69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05C33A-E154-46B7-8391-D87B48DB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D439EE-B541-4A14-823B-806DCED9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1AE6860-3AB1-418C-A142-556F3946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CDEDFFA-90F6-46B7-970B-4C1BADCD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762BC9-75C4-41E6-80DC-E53BF861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65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D239B-0B92-45F4-B73B-9CA25B41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8972BB-8051-4F2B-89EF-59CD4F560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E65D82-E13A-471F-8B8D-BA66581A9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5B1630-688E-43EB-AC65-6505DFDA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04F5EC-AC40-43E5-8DE9-3238921D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24823A-0E49-403E-BF6D-C5FC7DFE9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8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1C0BE1-C4E2-4D01-BA8B-0807E271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794AA0-4FC5-48F5-802C-9651F279F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C2BAB4-5A19-44AF-98F5-49D0DC626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771CEC-BBCF-4EBD-9DF2-371B0130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D58960-7A19-482F-B4A5-B20B4757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519821-2F45-4224-AC68-496531E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39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845C64F-32B8-405B-9E6F-1B78A62D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B6C2D1-A7A3-48DC-B543-A7314D942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00DB49-D919-43CC-8D8C-F7A4729F9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D269-67F8-466F-8888-427806E72579}" type="datetimeFigureOut">
              <a:rPr lang="zh-CN" altLang="en-US" smtClean="0"/>
              <a:t>2021/1/8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63A85F-C053-4C5F-B106-928E5DD8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D133BC-7541-4164-A6B6-79B71F6DB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FA34-EF7B-4210-8F8C-5CDF7E9A09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12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hyperlink" Target="https://github.com/summerinsects/ChineseOfficialMahjongHelper" TargetMode="Externa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5B507B4-7B1C-4C6B-97A3-0AA003CFE1DF}"/>
              </a:ext>
            </a:extLst>
          </p:cNvPr>
          <p:cNvGrpSpPr/>
          <p:nvPr/>
        </p:nvGrpSpPr>
        <p:grpSpPr>
          <a:xfrm>
            <a:off x="1320164" y="1842004"/>
            <a:ext cx="2086993" cy="3543300"/>
            <a:chOff x="1320164" y="1842004"/>
            <a:chExt cx="2086993" cy="3543300"/>
          </a:xfrm>
        </p:grpSpPr>
        <p:pic>
          <p:nvPicPr>
            <p:cNvPr id="31" name="图形 30">
              <a:extLst>
                <a:ext uri="{FF2B5EF4-FFF2-40B4-BE49-F238E27FC236}">
                  <a16:creationId xmlns:a16="http://schemas.microsoft.com/office/drawing/2014/main" id="{7BB940DA-AF30-4BFC-8D11-13AA49D0F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08068" y="1849878"/>
              <a:ext cx="914103" cy="914103"/>
            </a:xfrm>
            <a:prstGeom prst="rect">
              <a:avLst/>
            </a:prstGeom>
          </p:spPr>
        </p:pic>
        <p:sp>
          <p:nvSpPr>
            <p:cNvPr id="14" name="object 26">
              <a:extLst>
                <a:ext uri="{FF2B5EF4-FFF2-40B4-BE49-F238E27FC236}">
                  <a16:creationId xmlns:a16="http://schemas.microsoft.com/office/drawing/2014/main" id="{3235BA63-147C-4A6B-8C01-7FD39D5ECD95}"/>
                </a:ext>
              </a:extLst>
            </p:cNvPr>
            <p:cNvSpPr txBox="1"/>
            <p:nvPr/>
          </p:nvSpPr>
          <p:spPr>
            <a:xfrm>
              <a:off x="1320165" y="2826509"/>
              <a:ext cx="2077718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altLang="zh-CN" sz="2400" b="1" i="0" dirty="0">
                  <a:solidFill>
                    <a:srgbClr val="666666"/>
                  </a:solidFill>
                  <a:effectLst/>
                  <a:latin typeface="Arial" panose="020B0604020202020204" pitchFamily="34" charset="0"/>
                </a:rPr>
                <a:t>Building a fake environment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YaHei"/>
              </a:endParaRPr>
            </a:p>
          </p:txBody>
        </p:sp>
        <p:sp>
          <p:nvSpPr>
            <p:cNvPr id="15" name="object 27">
              <a:extLst>
                <a:ext uri="{FF2B5EF4-FFF2-40B4-BE49-F238E27FC236}">
                  <a16:creationId xmlns:a16="http://schemas.microsoft.com/office/drawing/2014/main" id="{920DD563-C40D-40BD-BDB7-24A44DBBB0A4}"/>
                </a:ext>
              </a:extLst>
            </p:cNvPr>
            <p:cNvSpPr txBox="1"/>
            <p:nvPr/>
          </p:nvSpPr>
          <p:spPr>
            <a:xfrm>
              <a:off x="1329438" y="4071632"/>
              <a:ext cx="2077719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98450" indent="-285750">
                <a:buFont typeface="Arial" panose="020B0604020202020204" pitchFamily="34" charset="0"/>
                <a:buChar char="•"/>
              </a:pP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incomplete information</a:t>
              </a:r>
            </a:p>
            <a:p>
              <a:pPr marL="298450" indent="-285750">
                <a:buFont typeface="Arial" panose="020B0604020202020204" pitchFamily="34" charset="0"/>
                <a:buChar char="•"/>
              </a:pP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illegal</a:t>
              </a:r>
              <a:r>
                <a:rPr lang="zh-CN" altLang="en-US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action</a:t>
              </a:r>
              <a:r>
                <a:rPr lang="zh-CN" altLang="en-US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for</a:t>
              </a:r>
              <a:r>
                <a:rPr lang="zh-CN" altLang="en-US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simulation</a:t>
              </a:r>
            </a:p>
          </p:txBody>
        </p:sp>
        <p:sp>
          <p:nvSpPr>
            <p:cNvPr id="63" name="object 75">
              <a:extLst>
                <a:ext uri="{FF2B5EF4-FFF2-40B4-BE49-F238E27FC236}">
                  <a16:creationId xmlns:a16="http://schemas.microsoft.com/office/drawing/2014/main" id="{F2428848-0E98-48E2-AAA2-90EE07DA8530}"/>
                </a:ext>
              </a:extLst>
            </p:cNvPr>
            <p:cNvSpPr/>
            <p:nvPr/>
          </p:nvSpPr>
          <p:spPr>
            <a:xfrm>
              <a:off x="1320164" y="1842004"/>
              <a:ext cx="2077720" cy="3543300"/>
            </a:xfrm>
            <a:custGeom>
              <a:avLst/>
              <a:gdLst/>
              <a:ahLst/>
              <a:cxnLst/>
              <a:rect l="l" t="t" r="r" b="b"/>
              <a:pathLst>
                <a:path w="2077720" h="3543300">
                  <a:moveTo>
                    <a:pt x="1624076" y="0"/>
                  </a:moveTo>
                  <a:lnTo>
                    <a:pt x="2077212" y="0"/>
                  </a:lnTo>
                  <a:lnTo>
                    <a:pt x="2077212" y="3543300"/>
                  </a:lnTo>
                  <a:lnTo>
                    <a:pt x="0" y="3543300"/>
                  </a:lnTo>
                  <a:lnTo>
                    <a:pt x="0" y="0"/>
                  </a:lnTo>
                  <a:lnTo>
                    <a:pt x="412877" y="0"/>
                  </a:lnTo>
                </a:path>
              </a:pathLst>
            </a:custGeom>
            <a:ln w="12700">
              <a:solidFill>
                <a:srgbClr val="40B8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9">
            <a:extLst>
              <a:ext uri="{FF2B5EF4-FFF2-40B4-BE49-F238E27FC236}">
                <a16:creationId xmlns:a16="http://schemas.microsoft.com/office/drawing/2014/main" id="{8A53124D-DBF5-423D-A893-7D3F9A98199F}"/>
              </a:ext>
            </a:extLst>
          </p:cNvPr>
          <p:cNvSpPr/>
          <p:nvPr/>
        </p:nvSpPr>
        <p:spPr>
          <a:xfrm>
            <a:off x="1704213" y="18130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73151" y="73151"/>
                </a:lnTo>
                <a:lnTo>
                  <a:pt x="7315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0">
            <a:extLst>
              <a:ext uri="{FF2B5EF4-FFF2-40B4-BE49-F238E27FC236}">
                <a16:creationId xmlns:a16="http://schemas.microsoft.com/office/drawing/2014/main" id="{90F4DCDE-9EC9-49AF-9C40-A8716D085D0A}"/>
              </a:ext>
            </a:extLst>
          </p:cNvPr>
          <p:cNvSpPr/>
          <p:nvPr/>
        </p:nvSpPr>
        <p:spPr>
          <a:xfrm>
            <a:off x="2914269" y="18130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73151" y="73151"/>
                </a:lnTo>
                <a:lnTo>
                  <a:pt x="7315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1">
            <a:extLst>
              <a:ext uri="{FF2B5EF4-FFF2-40B4-BE49-F238E27FC236}">
                <a16:creationId xmlns:a16="http://schemas.microsoft.com/office/drawing/2014/main" id="{A3D312A0-9436-4171-8F7F-71B58740B387}"/>
              </a:ext>
            </a:extLst>
          </p:cNvPr>
          <p:cNvSpPr/>
          <p:nvPr/>
        </p:nvSpPr>
        <p:spPr>
          <a:xfrm>
            <a:off x="3366896" y="2826509"/>
            <a:ext cx="73660" cy="74930"/>
          </a:xfrm>
          <a:custGeom>
            <a:avLst/>
            <a:gdLst/>
            <a:ahLst/>
            <a:cxnLst/>
            <a:rect l="l" t="t" r="r" b="b"/>
            <a:pathLst>
              <a:path w="73660" h="74929">
                <a:moveTo>
                  <a:pt x="0" y="74675"/>
                </a:moveTo>
                <a:lnTo>
                  <a:pt x="73151" y="74675"/>
                </a:lnTo>
                <a:lnTo>
                  <a:pt x="73151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DC34C5B0-3DF2-4278-B056-3FF380A2669E}"/>
              </a:ext>
            </a:extLst>
          </p:cNvPr>
          <p:cNvSpPr/>
          <p:nvPr/>
        </p:nvSpPr>
        <p:spPr>
          <a:xfrm>
            <a:off x="1283588" y="4054853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29">
                <a:moveTo>
                  <a:pt x="0" y="74675"/>
                </a:moveTo>
                <a:lnTo>
                  <a:pt x="74675" y="74675"/>
                </a:lnTo>
                <a:lnTo>
                  <a:pt x="74675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3">
            <a:extLst>
              <a:ext uri="{FF2B5EF4-FFF2-40B4-BE49-F238E27FC236}">
                <a16:creationId xmlns:a16="http://schemas.microsoft.com/office/drawing/2014/main" id="{F9857351-C48D-4786-80EC-73C30FA4D87B}"/>
              </a:ext>
            </a:extLst>
          </p:cNvPr>
          <p:cNvSpPr/>
          <p:nvPr/>
        </p:nvSpPr>
        <p:spPr>
          <a:xfrm>
            <a:off x="1283588" y="3399532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29">
                <a:moveTo>
                  <a:pt x="0" y="74676"/>
                </a:moveTo>
                <a:lnTo>
                  <a:pt x="74675" y="74676"/>
                </a:lnTo>
                <a:lnTo>
                  <a:pt x="74675" y="0"/>
                </a:lnTo>
                <a:lnTo>
                  <a:pt x="0" y="0"/>
                </a:lnTo>
                <a:lnTo>
                  <a:pt x="0" y="74676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13C9DD6D-3AF9-4D85-A3FC-7E48BF49220E}"/>
              </a:ext>
            </a:extLst>
          </p:cNvPr>
          <p:cNvSpPr/>
          <p:nvPr/>
        </p:nvSpPr>
        <p:spPr>
          <a:xfrm>
            <a:off x="3366896" y="3469636"/>
            <a:ext cx="73660" cy="500380"/>
          </a:xfrm>
          <a:custGeom>
            <a:avLst/>
            <a:gdLst/>
            <a:ahLst/>
            <a:cxnLst/>
            <a:rect l="l" t="t" r="r" b="b"/>
            <a:pathLst>
              <a:path w="73660" h="500379">
                <a:moveTo>
                  <a:pt x="0" y="499871"/>
                </a:moveTo>
                <a:lnTo>
                  <a:pt x="73151" y="499871"/>
                </a:lnTo>
                <a:lnTo>
                  <a:pt x="73151" y="0"/>
                </a:lnTo>
                <a:lnTo>
                  <a:pt x="0" y="0"/>
                </a:lnTo>
                <a:lnTo>
                  <a:pt x="0" y="49987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5">
            <a:extLst>
              <a:ext uri="{FF2B5EF4-FFF2-40B4-BE49-F238E27FC236}">
                <a16:creationId xmlns:a16="http://schemas.microsoft.com/office/drawing/2014/main" id="{530FC5F8-586A-4562-B8F0-6133846DC8EE}"/>
              </a:ext>
            </a:extLst>
          </p:cNvPr>
          <p:cNvSpPr/>
          <p:nvPr/>
        </p:nvSpPr>
        <p:spPr>
          <a:xfrm>
            <a:off x="2585085" y="5348729"/>
            <a:ext cx="501650" cy="73660"/>
          </a:xfrm>
          <a:custGeom>
            <a:avLst/>
            <a:gdLst/>
            <a:ahLst/>
            <a:cxnLst/>
            <a:rect l="l" t="t" r="r" b="b"/>
            <a:pathLst>
              <a:path w="501650" h="73660">
                <a:moveTo>
                  <a:pt x="0" y="73152"/>
                </a:moveTo>
                <a:lnTo>
                  <a:pt x="501395" y="73152"/>
                </a:lnTo>
                <a:lnTo>
                  <a:pt x="501395" y="0"/>
                </a:lnTo>
                <a:lnTo>
                  <a:pt x="0" y="0"/>
                </a:lnTo>
                <a:lnTo>
                  <a:pt x="0" y="73152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255AEFC-67DC-4826-94C2-C6DF6C3BDF39}"/>
              </a:ext>
            </a:extLst>
          </p:cNvPr>
          <p:cNvGrpSpPr/>
          <p:nvPr/>
        </p:nvGrpSpPr>
        <p:grpSpPr>
          <a:xfrm>
            <a:off x="3809449" y="1813048"/>
            <a:ext cx="2114295" cy="3572256"/>
            <a:chOff x="3790991" y="1813048"/>
            <a:chExt cx="2114295" cy="3572256"/>
          </a:xfrm>
        </p:grpSpPr>
        <p:pic>
          <p:nvPicPr>
            <p:cNvPr id="29" name="图形 28">
              <a:extLst>
                <a:ext uri="{FF2B5EF4-FFF2-40B4-BE49-F238E27FC236}">
                  <a16:creationId xmlns:a16="http://schemas.microsoft.com/office/drawing/2014/main" id="{91C3397C-10CC-4030-A735-AAA803774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6746" y="1813048"/>
              <a:ext cx="914103" cy="914103"/>
            </a:xfrm>
            <a:prstGeom prst="rect">
              <a:avLst/>
            </a:prstGeom>
          </p:spPr>
        </p:pic>
        <p:sp>
          <p:nvSpPr>
            <p:cNvPr id="19" name="object 31">
              <a:extLst>
                <a:ext uri="{FF2B5EF4-FFF2-40B4-BE49-F238E27FC236}">
                  <a16:creationId xmlns:a16="http://schemas.microsoft.com/office/drawing/2014/main" id="{4ECEFBE9-E0E4-410B-B1FE-D0EF4782F7AD}"/>
                </a:ext>
              </a:extLst>
            </p:cNvPr>
            <p:cNvSpPr txBox="1"/>
            <p:nvPr/>
          </p:nvSpPr>
          <p:spPr>
            <a:xfrm>
              <a:off x="3809449" y="2778328"/>
              <a:ext cx="204817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n-US" altLang="zh-CN" sz="2400" b="1" dirty="0">
                  <a:solidFill>
                    <a:srgbClr val="666666"/>
                  </a:solidFill>
                  <a:latin typeface="Arial" panose="020B0604020202020204" pitchFamily="34" charset="0"/>
                </a:rPr>
                <a:t>Legal</a:t>
              </a:r>
              <a:r>
                <a:rPr lang="zh-CN" altLang="en-US" sz="2400" b="1" dirty="0">
                  <a:solidFill>
                    <a:srgbClr val="6666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666666"/>
                  </a:solidFill>
                  <a:latin typeface="Arial" panose="020B0604020202020204" pitchFamily="34" charset="0"/>
                </a:rPr>
                <a:t>action</a:t>
              </a:r>
              <a:endParaRPr lang="zh-CN" altLang="en-US" sz="2400" b="1" dirty="0">
                <a:solidFill>
                  <a:srgbClr val="6666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object 27">
              <a:extLst>
                <a:ext uri="{FF2B5EF4-FFF2-40B4-BE49-F238E27FC236}">
                  <a16:creationId xmlns:a16="http://schemas.microsoft.com/office/drawing/2014/main" id="{872358FB-E64A-438A-A1C8-0712538D2262}"/>
                </a:ext>
              </a:extLst>
            </p:cNvPr>
            <p:cNvSpPr txBox="1"/>
            <p:nvPr/>
          </p:nvSpPr>
          <p:spPr>
            <a:xfrm>
              <a:off x="3816816" y="4123662"/>
              <a:ext cx="2088470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98450" indent="-285750">
                <a:buFont typeface="Arial" panose="020B0604020202020204" pitchFamily="34" charset="0"/>
                <a:buChar char="•"/>
              </a:pP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various state</a:t>
              </a:r>
            </a:p>
            <a:p>
              <a:pPr marL="298450" indent="-285750">
                <a:buFont typeface="Arial" panose="020B0604020202020204" pitchFamily="34" charset="0"/>
                <a:buChar char="•"/>
              </a:pP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accuracy</a:t>
              </a:r>
            </a:p>
          </p:txBody>
        </p:sp>
        <p:sp>
          <p:nvSpPr>
            <p:cNvPr id="89" name="object 75">
              <a:extLst>
                <a:ext uri="{FF2B5EF4-FFF2-40B4-BE49-F238E27FC236}">
                  <a16:creationId xmlns:a16="http://schemas.microsoft.com/office/drawing/2014/main" id="{13CFDD51-1A92-46CF-9C07-FAE8240896F2}"/>
                </a:ext>
              </a:extLst>
            </p:cNvPr>
            <p:cNvSpPr/>
            <p:nvPr/>
          </p:nvSpPr>
          <p:spPr>
            <a:xfrm>
              <a:off x="3790991" y="1842004"/>
              <a:ext cx="2077720" cy="3543300"/>
            </a:xfrm>
            <a:custGeom>
              <a:avLst/>
              <a:gdLst/>
              <a:ahLst/>
              <a:cxnLst/>
              <a:rect l="l" t="t" r="r" b="b"/>
              <a:pathLst>
                <a:path w="2077720" h="3543300">
                  <a:moveTo>
                    <a:pt x="1624076" y="0"/>
                  </a:moveTo>
                  <a:lnTo>
                    <a:pt x="2077212" y="0"/>
                  </a:lnTo>
                  <a:lnTo>
                    <a:pt x="2077212" y="3543300"/>
                  </a:lnTo>
                  <a:lnTo>
                    <a:pt x="0" y="3543300"/>
                  </a:lnTo>
                  <a:lnTo>
                    <a:pt x="0" y="0"/>
                  </a:lnTo>
                  <a:lnTo>
                    <a:pt x="412877" y="0"/>
                  </a:lnTo>
                </a:path>
              </a:pathLst>
            </a:custGeom>
            <a:ln w="12700">
              <a:solidFill>
                <a:srgbClr val="40B8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19">
            <a:extLst>
              <a:ext uri="{FF2B5EF4-FFF2-40B4-BE49-F238E27FC236}">
                <a16:creationId xmlns:a16="http://schemas.microsoft.com/office/drawing/2014/main" id="{41D3C640-3A41-4908-8003-20DC82B4698A}"/>
              </a:ext>
            </a:extLst>
          </p:cNvPr>
          <p:cNvSpPr/>
          <p:nvPr/>
        </p:nvSpPr>
        <p:spPr>
          <a:xfrm>
            <a:off x="4175040" y="18130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73151" y="73151"/>
                </a:lnTo>
                <a:lnTo>
                  <a:pt x="7315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20">
            <a:extLst>
              <a:ext uri="{FF2B5EF4-FFF2-40B4-BE49-F238E27FC236}">
                <a16:creationId xmlns:a16="http://schemas.microsoft.com/office/drawing/2014/main" id="{800CCAEB-C7CA-4967-A5F1-FD33383A4082}"/>
              </a:ext>
            </a:extLst>
          </p:cNvPr>
          <p:cNvSpPr/>
          <p:nvPr/>
        </p:nvSpPr>
        <p:spPr>
          <a:xfrm>
            <a:off x="5385096" y="18130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73151" y="73151"/>
                </a:lnTo>
                <a:lnTo>
                  <a:pt x="7315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21">
            <a:extLst>
              <a:ext uri="{FF2B5EF4-FFF2-40B4-BE49-F238E27FC236}">
                <a16:creationId xmlns:a16="http://schemas.microsoft.com/office/drawing/2014/main" id="{63AB8FCD-D809-482E-B287-6280A574BF2F}"/>
              </a:ext>
            </a:extLst>
          </p:cNvPr>
          <p:cNvSpPr/>
          <p:nvPr/>
        </p:nvSpPr>
        <p:spPr>
          <a:xfrm>
            <a:off x="5837723" y="2826509"/>
            <a:ext cx="73660" cy="74930"/>
          </a:xfrm>
          <a:custGeom>
            <a:avLst/>
            <a:gdLst/>
            <a:ahLst/>
            <a:cxnLst/>
            <a:rect l="l" t="t" r="r" b="b"/>
            <a:pathLst>
              <a:path w="73660" h="74929">
                <a:moveTo>
                  <a:pt x="0" y="74675"/>
                </a:moveTo>
                <a:lnTo>
                  <a:pt x="73151" y="74675"/>
                </a:lnTo>
                <a:lnTo>
                  <a:pt x="73151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22">
            <a:extLst>
              <a:ext uri="{FF2B5EF4-FFF2-40B4-BE49-F238E27FC236}">
                <a16:creationId xmlns:a16="http://schemas.microsoft.com/office/drawing/2014/main" id="{2856B493-D91D-4751-90FF-FEF885B95CC8}"/>
              </a:ext>
            </a:extLst>
          </p:cNvPr>
          <p:cNvSpPr/>
          <p:nvPr/>
        </p:nvSpPr>
        <p:spPr>
          <a:xfrm>
            <a:off x="3754415" y="4054853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29">
                <a:moveTo>
                  <a:pt x="0" y="74675"/>
                </a:moveTo>
                <a:lnTo>
                  <a:pt x="74675" y="74675"/>
                </a:lnTo>
                <a:lnTo>
                  <a:pt x="74675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23">
            <a:extLst>
              <a:ext uri="{FF2B5EF4-FFF2-40B4-BE49-F238E27FC236}">
                <a16:creationId xmlns:a16="http://schemas.microsoft.com/office/drawing/2014/main" id="{FAF8709E-7F03-4FBB-9B48-DD1F2F2A54AC}"/>
              </a:ext>
            </a:extLst>
          </p:cNvPr>
          <p:cNvSpPr/>
          <p:nvPr/>
        </p:nvSpPr>
        <p:spPr>
          <a:xfrm>
            <a:off x="3754415" y="3399532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29">
                <a:moveTo>
                  <a:pt x="0" y="74676"/>
                </a:moveTo>
                <a:lnTo>
                  <a:pt x="74675" y="74676"/>
                </a:lnTo>
                <a:lnTo>
                  <a:pt x="74675" y="0"/>
                </a:lnTo>
                <a:lnTo>
                  <a:pt x="0" y="0"/>
                </a:lnTo>
                <a:lnTo>
                  <a:pt x="0" y="74676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24">
            <a:extLst>
              <a:ext uri="{FF2B5EF4-FFF2-40B4-BE49-F238E27FC236}">
                <a16:creationId xmlns:a16="http://schemas.microsoft.com/office/drawing/2014/main" id="{B5FAF2CD-A531-4A89-A20E-8FF429996052}"/>
              </a:ext>
            </a:extLst>
          </p:cNvPr>
          <p:cNvSpPr/>
          <p:nvPr/>
        </p:nvSpPr>
        <p:spPr>
          <a:xfrm>
            <a:off x="5837723" y="3469636"/>
            <a:ext cx="73660" cy="500380"/>
          </a:xfrm>
          <a:custGeom>
            <a:avLst/>
            <a:gdLst/>
            <a:ahLst/>
            <a:cxnLst/>
            <a:rect l="l" t="t" r="r" b="b"/>
            <a:pathLst>
              <a:path w="73660" h="500379">
                <a:moveTo>
                  <a:pt x="0" y="499871"/>
                </a:moveTo>
                <a:lnTo>
                  <a:pt x="73151" y="499871"/>
                </a:lnTo>
                <a:lnTo>
                  <a:pt x="73151" y="0"/>
                </a:lnTo>
                <a:lnTo>
                  <a:pt x="0" y="0"/>
                </a:lnTo>
                <a:lnTo>
                  <a:pt x="0" y="49987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25">
            <a:extLst>
              <a:ext uri="{FF2B5EF4-FFF2-40B4-BE49-F238E27FC236}">
                <a16:creationId xmlns:a16="http://schemas.microsoft.com/office/drawing/2014/main" id="{539467A5-2D43-4D15-89A7-AD3DDB8C3FE3}"/>
              </a:ext>
            </a:extLst>
          </p:cNvPr>
          <p:cNvSpPr/>
          <p:nvPr/>
        </p:nvSpPr>
        <p:spPr>
          <a:xfrm>
            <a:off x="5055912" y="5348729"/>
            <a:ext cx="501650" cy="73660"/>
          </a:xfrm>
          <a:custGeom>
            <a:avLst/>
            <a:gdLst/>
            <a:ahLst/>
            <a:cxnLst/>
            <a:rect l="l" t="t" r="r" b="b"/>
            <a:pathLst>
              <a:path w="501650" h="73660">
                <a:moveTo>
                  <a:pt x="0" y="73152"/>
                </a:moveTo>
                <a:lnTo>
                  <a:pt x="501395" y="73152"/>
                </a:lnTo>
                <a:lnTo>
                  <a:pt x="501395" y="0"/>
                </a:lnTo>
                <a:lnTo>
                  <a:pt x="0" y="0"/>
                </a:lnTo>
                <a:lnTo>
                  <a:pt x="0" y="73152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CF7C7FF-AA70-4220-AE0C-FB45AA4BD6C9}"/>
              </a:ext>
            </a:extLst>
          </p:cNvPr>
          <p:cNvGrpSpPr/>
          <p:nvPr/>
        </p:nvGrpSpPr>
        <p:grpSpPr>
          <a:xfrm>
            <a:off x="6298734" y="1813048"/>
            <a:ext cx="2077720" cy="3572256"/>
            <a:chOff x="6317193" y="1813048"/>
            <a:chExt cx="2077720" cy="3572256"/>
          </a:xfrm>
        </p:grpSpPr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2095CBCA-152B-4827-B633-DEA1BB698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80454" y="1813048"/>
              <a:ext cx="914103" cy="914103"/>
            </a:xfrm>
            <a:prstGeom prst="rect">
              <a:avLst/>
            </a:prstGeom>
          </p:spPr>
        </p:pic>
        <p:sp>
          <p:nvSpPr>
            <p:cNvPr id="20" name="object 32">
              <a:extLst>
                <a:ext uri="{FF2B5EF4-FFF2-40B4-BE49-F238E27FC236}">
                  <a16:creationId xmlns:a16="http://schemas.microsoft.com/office/drawing/2014/main" id="{28CEBCC6-80D4-41F6-AB6B-9582637EADFD}"/>
                </a:ext>
              </a:extLst>
            </p:cNvPr>
            <p:cNvSpPr txBox="1"/>
            <p:nvPr/>
          </p:nvSpPr>
          <p:spPr>
            <a:xfrm>
              <a:off x="6343021" y="2759517"/>
              <a:ext cx="2040977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n-US" altLang="zh-CN" sz="2400" b="1" dirty="0">
                  <a:solidFill>
                    <a:srgbClr val="666666"/>
                  </a:solidFill>
                  <a:latin typeface="Arial" panose="020B0604020202020204" pitchFamily="34" charset="0"/>
                </a:rPr>
                <a:t>Search algorithm </a:t>
              </a:r>
              <a:endParaRPr lang="zh-CN" altLang="en-US" sz="2400" b="1" dirty="0">
                <a:solidFill>
                  <a:srgbClr val="6666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object 27">
              <a:extLst>
                <a:ext uri="{FF2B5EF4-FFF2-40B4-BE49-F238E27FC236}">
                  <a16:creationId xmlns:a16="http://schemas.microsoft.com/office/drawing/2014/main" id="{AC093401-F22B-4049-AB4F-3B5AF4C2E889}"/>
                </a:ext>
              </a:extLst>
            </p:cNvPr>
            <p:cNvSpPr txBox="1"/>
            <p:nvPr/>
          </p:nvSpPr>
          <p:spPr>
            <a:xfrm>
              <a:off x="6329554" y="4156176"/>
              <a:ext cx="2034882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98450" indent="-285750">
                <a:buFont typeface="Arial" panose="020B0604020202020204" pitchFamily="34" charset="0"/>
                <a:buChar char="•"/>
              </a:pPr>
              <a:r>
                <a:rPr lang="en-US" altLang="zh-CN" spc="-5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shanten</a:t>
              </a:r>
              <a:endParaRPr lang="en-US" altLang="zh-CN" spc="-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298450" indent="-285750">
                <a:buFont typeface="Arial" panose="020B0604020202020204" pitchFamily="34" charset="0"/>
                <a:buChar char="•"/>
              </a:pP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recursion</a:t>
              </a:r>
            </a:p>
          </p:txBody>
        </p:sp>
        <p:sp>
          <p:nvSpPr>
            <p:cNvPr id="126" name="object 75">
              <a:extLst>
                <a:ext uri="{FF2B5EF4-FFF2-40B4-BE49-F238E27FC236}">
                  <a16:creationId xmlns:a16="http://schemas.microsoft.com/office/drawing/2014/main" id="{0CA019B7-99EB-483E-B02B-362F2321556F}"/>
                </a:ext>
              </a:extLst>
            </p:cNvPr>
            <p:cNvSpPr/>
            <p:nvPr/>
          </p:nvSpPr>
          <p:spPr>
            <a:xfrm>
              <a:off x="6317193" y="1842004"/>
              <a:ext cx="2077720" cy="3543300"/>
            </a:xfrm>
            <a:custGeom>
              <a:avLst/>
              <a:gdLst/>
              <a:ahLst/>
              <a:cxnLst/>
              <a:rect l="l" t="t" r="r" b="b"/>
              <a:pathLst>
                <a:path w="2077720" h="3543300">
                  <a:moveTo>
                    <a:pt x="1624076" y="0"/>
                  </a:moveTo>
                  <a:lnTo>
                    <a:pt x="2077212" y="0"/>
                  </a:lnTo>
                  <a:lnTo>
                    <a:pt x="2077212" y="3543300"/>
                  </a:lnTo>
                  <a:lnTo>
                    <a:pt x="0" y="3543300"/>
                  </a:lnTo>
                  <a:lnTo>
                    <a:pt x="0" y="0"/>
                  </a:lnTo>
                  <a:lnTo>
                    <a:pt x="412877" y="0"/>
                  </a:lnTo>
                </a:path>
              </a:pathLst>
            </a:custGeom>
            <a:ln w="12700">
              <a:solidFill>
                <a:srgbClr val="40B8D5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7" name="object 19">
            <a:extLst>
              <a:ext uri="{FF2B5EF4-FFF2-40B4-BE49-F238E27FC236}">
                <a16:creationId xmlns:a16="http://schemas.microsoft.com/office/drawing/2014/main" id="{4B7026EC-F142-4E27-9DEE-7A5A48D60DDD}"/>
              </a:ext>
            </a:extLst>
          </p:cNvPr>
          <p:cNvSpPr/>
          <p:nvPr/>
        </p:nvSpPr>
        <p:spPr>
          <a:xfrm>
            <a:off x="6701242" y="18130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73151" y="73151"/>
                </a:lnTo>
                <a:lnTo>
                  <a:pt x="7315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20">
            <a:extLst>
              <a:ext uri="{FF2B5EF4-FFF2-40B4-BE49-F238E27FC236}">
                <a16:creationId xmlns:a16="http://schemas.microsoft.com/office/drawing/2014/main" id="{8535BC02-FF24-4700-962E-83917062E165}"/>
              </a:ext>
            </a:extLst>
          </p:cNvPr>
          <p:cNvSpPr/>
          <p:nvPr/>
        </p:nvSpPr>
        <p:spPr>
          <a:xfrm>
            <a:off x="7911298" y="18130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73151" y="73151"/>
                </a:lnTo>
                <a:lnTo>
                  <a:pt x="7315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21">
            <a:extLst>
              <a:ext uri="{FF2B5EF4-FFF2-40B4-BE49-F238E27FC236}">
                <a16:creationId xmlns:a16="http://schemas.microsoft.com/office/drawing/2014/main" id="{D2F49EC7-E0B9-439C-B1BF-593AC5ED12A0}"/>
              </a:ext>
            </a:extLst>
          </p:cNvPr>
          <p:cNvSpPr/>
          <p:nvPr/>
        </p:nvSpPr>
        <p:spPr>
          <a:xfrm>
            <a:off x="8363925" y="2826509"/>
            <a:ext cx="73660" cy="74930"/>
          </a:xfrm>
          <a:custGeom>
            <a:avLst/>
            <a:gdLst/>
            <a:ahLst/>
            <a:cxnLst/>
            <a:rect l="l" t="t" r="r" b="b"/>
            <a:pathLst>
              <a:path w="73660" h="74929">
                <a:moveTo>
                  <a:pt x="0" y="74675"/>
                </a:moveTo>
                <a:lnTo>
                  <a:pt x="73151" y="74675"/>
                </a:lnTo>
                <a:lnTo>
                  <a:pt x="73151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22">
            <a:extLst>
              <a:ext uri="{FF2B5EF4-FFF2-40B4-BE49-F238E27FC236}">
                <a16:creationId xmlns:a16="http://schemas.microsoft.com/office/drawing/2014/main" id="{35034630-E857-4067-9508-A45B7CAFF2AE}"/>
              </a:ext>
            </a:extLst>
          </p:cNvPr>
          <p:cNvSpPr/>
          <p:nvPr/>
        </p:nvSpPr>
        <p:spPr>
          <a:xfrm>
            <a:off x="6280617" y="4054853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29">
                <a:moveTo>
                  <a:pt x="0" y="74675"/>
                </a:moveTo>
                <a:lnTo>
                  <a:pt x="74675" y="74675"/>
                </a:lnTo>
                <a:lnTo>
                  <a:pt x="74675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23">
            <a:extLst>
              <a:ext uri="{FF2B5EF4-FFF2-40B4-BE49-F238E27FC236}">
                <a16:creationId xmlns:a16="http://schemas.microsoft.com/office/drawing/2014/main" id="{82D7C731-97A8-420E-9BF8-0B746B72463E}"/>
              </a:ext>
            </a:extLst>
          </p:cNvPr>
          <p:cNvSpPr/>
          <p:nvPr/>
        </p:nvSpPr>
        <p:spPr>
          <a:xfrm>
            <a:off x="6280617" y="3399532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29">
                <a:moveTo>
                  <a:pt x="0" y="74676"/>
                </a:moveTo>
                <a:lnTo>
                  <a:pt x="74675" y="74676"/>
                </a:lnTo>
                <a:lnTo>
                  <a:pt x="74675" y="0"/>
                </a:lnTo>
                <a:lnTo>
                  <a:pt x="0" y="0"/>
                </a:lnTo>
                <a:lnTo>
                  <a:pt x="0" y="74676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24">
            <a:extLst>
              <a:ext uri="{FF2B5EF4-FFF2-40B4-BE49-F238E27FC236}">
                <a16:creationId xmlns:a16="http://schemas.microsoft.com/office/drawing/2014/main" id="{44D935BB-3108-4528-96BC-F06BAF073935}"/>
              </a:ext>
            </a:extLst>
          </p:cNvPr>
          <p:cNvSpPr/>
          <p:nvPr/>
        </p:nvSpPr>
        <p:spPr>
          <a:xfrm>
            <a:off x="8363925" y="3469636"/>
            <a:ext cx="73660" cy="500380"/>
          </a:xfrm>
          <a:custGeom>
            <a:avLst/>
            <a:gdLst/>
            <a:ahLst/>
            <a:cxnLst/>
            <a:rect l="l" t="t" r="r" b="b"/>
            <a:pathLst>
              <a:path w="73660" h="500379">
                <a:moveTo>
                  <a:pt x="0" y="499871"/>
                </a:moveTo>
                <a:lnTo>
                  <a:pt x="73151" y="499871"/>
                </a:lnTo>
                <a:lnTo>
                  <a:pt x="73151" y="0"/>
                </a:lnTo>
                <a:lnTo>
                  <a:pt x="0" y="0"/>
                </a:lnTo>
                <a:lnTo>
                  <a:pt x="0" y="49987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25">
            <a:extLst>
              <a:ext uri="{FF2B5EF4-FFF2-40B4-BE49-F238E27FC236}">
                <a16:creationId xmlns:a16="http://schemas.microsoft.com/office/drawing/2014/main" id="{C8926BB1-66EE-42EB-ABD5-2E71B6104E65}"/>
              </a:ext>
            </a:extLst>
          </p:cNvPr>
          <p:cNvSpPr/>
          <p:nvPr/>
        </p:nvSpPr>
        <p:spPr>
          <a:xfrm>
            <a:off x="7582114" y="5348729"/>
            <a:ext cx="501650" cy="73660"/>
          </a:xfrm>
          <a:custGeom>
            <a:avLst/>
            <a:gdLst/>
            <a:ahLst/>
            <a:cxnLst/>
            <a:rect l="l" t="t" r="r" b="b"/>
            <a:pathLst>
              <a:path w="501650" h="73660">
                <a:moveTo>
                  <a:pt x="0" y="73152"/>
                </a:moveTo>
                <a:lnTo>
                  <a:pt x="501395" y="73152"/>
                </a:lnTo>
                <a:lnTo>
                  <a:pt x="501395" y="0"/>
                </a:lnTo>
                <a:lnTo>
                  <a:pt x="0" y="0"/>
                </a:lnTo>
                <a:lnTo>
                  <a:pt x="0" y="73152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9829C9A-5EAA-4BC1-A35D-D579E046F722}"/>
              </a:ext>
            </a:extLst>
          </p:cNvPr>
          <p:cNvGrpSpPr/>
          <p:nvPr/>
        </p:nvGrpSpPr>
        <p:grpSpPr>
          <a:xfrm>
            <a:off x="8788018" y="1842004"/>
            <a:ext cx="2099058" cy="3543300"/>
            <a:chOff x="8788018" y="1842004"/>
            <a:chExt cx="2099058" cy="3543300"/>
          </a:xfrm>
        </p:grpSpPr>
        <p:pic>
          <p:nvPicPr>
            <p:cNvPr id="25" name="图形 24">
              <a:extLst>
                <a:ext uri="{FF2B5EF4-FFF2-40B4-BE49-F238E27FC236}">
                  <a16:creationId xmlns:a16="http://schemas.microsoft.com/office/drawing/2014/main" id="{8E3733B1-566A-49E2-AA87-F43F38E5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354670" y="1842004"/>
              <a:ext cx="914103" cy="914103"/>
            </a:xfrm>
            <a:prstGeom prst="rect">
              <a:avLst/>
            </a:prstGeom>
          </p:spPr>
        </p:pic>
        <p:sp>
          <p:nvSpPr>
            <p:cNvPr id="21" name="object 33">
              <a:extLst>
                <a:ext uri="{FF2B5EF4-FFF2-40B4-BE49-F238E27FC236}">
                  <a16:creationId xmlns:a16="http://schemas.microsoft.com/office/drawing/2014/main" id="{0084A144-2FBF-4D32-9414-9DB6F6B3E724}"/>
                </a:ext>
              </a:extLst>
            </p:cNvPr>
            <p:cNvSpPr txBox="1"/>
            <p:nvPr/>
          </p:nvSpPr>
          <p:spPr>
            <a:xfrm>
              <a:off x="8788018" y="2763981"/>
              <a:ext cx="2077719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altLang="zh-CN" sz="2400" b="1" dirty="0">
                  <a:solidFill>
                    <a:srgbClr val="666666"/>
                  </a:solidFill>
                  <a:latin typeface="Arial" panose="020B0604020202020204" pitchFamily="34" charset="0"/>
                </a:rPr>
                <a:t>Trick and weakness </a:t>
              </a:r>
              <a:endParaRPr lang="zh-CN" altLang="en-US" sz="2400" b="1" dirty="0">
                <a:solidFill>
                  <a:srgbClr val="6666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object 27">
              <a:extLst>
                <a:ext uri="{FF2B5EF4-FFF2-40B4-BE49-F238E27FC236}">
                  <a16:creationId xmlns:a16="http://schemas.microsoft.com/office/drawing/2014/main" id="{3194EA35-7D6E-4D25-A7BF-B784FE137BCF}"/>
                </a:ext>
              </a:extLst>
            </p:cNvPr>
            <p:cNvSpPr txBox="1"/>
            <p:nvPr/>
          </p:nvSpPr>
          <p:spPr>
            <a:xfrm>
              <a:off x="8803259" y="4275821"/>
              <a:ext cx="208381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98450" indent="-285750">
                <a:buFont typeface="Arial" panose="020B0604020202020204" pitchFamily="34" charset="0"/>
                <a:buChar char="•"/>
              </a:pPr>
              <a:r>
                <a:rPr lang="en-US" altLang="zh-CN" spc="-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various details</a:t>
              </a:r>
              <a:endParaRPr lang="zh-CN" altLang="en-US" spc="-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35" name="object 75">
              <a:extLst>
                <a:ext uri="{FF2B5EF4-FFF2-40B4-BE49-F238E27FC236}">
                  <a16:creationId xmlns:a16="http://schemas.microsoft.com/office/drawing/2014/main" id="{F840CAA8-53B1-4603-8AE0-C0D97DD1FA7B}"/>
                </a:ext>
              </a:extLst>
            </p:cNvPr>
            <p:cNvSpPr/>
            <p:nvPr/>
          </p:nvSpPr>
          <p:spPr>
            <a:xfrm>
              <a:off x="8788020" y="1842004"/>
              <a:ext cx="2077720" cy="3543300"/>
            </a:xfrm>
            <a:custGeom>
              <a:avLst/>
              <a:gdLst/>
              <a:ahLst/>
              <a:cxnLst/>
              <a:rect l="l" t="t" r="r" b="b"/>
              <a:pathLst>
                <a:path w="2077720" h="3543300">
                  <a:moveTo>
                    <a:pt x="1624076" y="0"/>
                  </a:moveTo>
                  <a:lnTo>
                    <a:pt x="2077212" y="0"/>
                  </a:lnTo>
                  <a:lnTo>
                    <a:pt x="2077212" y="3543300"/>
                  </a:lnTo>
                  <a:lnTo>
                    <a:pt x="0" y="3543300"/>
                  </a:lnTo>
                  <a:lnTo>
                    <a:pt x="0" y="0"/>
                  </a:lnTo>
                  <a:lnTo>
                    <a:pt x="412877" y="0"/>
                  </a:lnTo>
                </a:path>
              </a:pathLst>
            </a:custGeom>
            <a:ln w="12700">
              <a:solidFill>
                <a:srgbClr val="40B8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19">
            <a:extLst>
              <a:ext uri="{FF2B5EF4-FFF2-40B4-BE49-F238E27FC236}">
                <a16:creationId xmlns:a16="http://schemas.microsoft.com/office/drawing/2014/main" id="{F7DD2408-D490-4C8A-9405-3BBEB399D46A}"/>
              </a:ext>
            </a:extLst>
          </p:cNvPr>
          <p:cNvSpPr/>
          <p:nvPr/>
        </p:nvSpPr>
        <p:spPr>
          <a:xfrm>
            <a:off x="9172069" y="18130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73151" y="73151"/>
                </a:lnTo>
                <a:lnTo>
                  <a:pt x="7315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20">
            <a:extLst>
              <a:ext uri="{FF2B5EF4-FFF2-40B4-BE49-F238E27FC236}">
                <a16:creationId xmlns:a16="http://schemas.microsoft.com/office/drawing/2014/main" id="{DADCDAA8-EEAD-46AF-90C6-616184DB5769}"/>
              </a:ext>
            </a:extLst>
          </p:cNvPr>
          <p:cNvSpPr/>
          <p:nvPr/>
        </p:nvSpPr>
        <p:spPr>
          <a:xfrm>
            <a:off x="10382125" y="18130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73151" y="73151"/>
                </a:lnTo>
                <a:lnTo>
                  <a:pt x="7315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21">
            <a:extLst>
              <a:ext uri="{FF2B5EF4-FFF2-40B4-BE49-F238E27FC236}">
                <a16:creationId xmlns:a16="http://schemas.microsoft.com/office/drawing/2014/main" id="{C9CF2CDA-0588-470E-9B3E-20B32AD19B89}"/>
              </a:ext>
            </a:extLst>
          </p:cNvPr>
          <p:cNvSpPr/>
          <p:nvPr/>
        </p:nvSpPr>
        <p:spPr>
          <a:xfrm>
            <a:off x="10834752" y="2826509"/>
            <a:ext cx="73660" cy="74930"/>
          </a:xfrm>
          <a:custGeom>
            <a:avLst/>
            <a:gdLst/>
            <a:ahLst/>
            <a:cxnLst/>
            <a:rect l="l" t="t" r="r" b="b"/>
            <a:pathLst>
              <a:path w="73660" h="74929">
                <a:moveTo>
                  <a:pt x="0" y="74675"/>
                </a:moveTo>
                <a:lnTo>
                  <a:pt x="73151" y="74675"/>
                </a:lnTo>
                <a:lnTo>
                  <a:pt x="73151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22">
            <a:extLst>
              <a:ext uri="{FF2B5EF4-FFF2-40B4-BE49-F238E27FC236}">
                <a16:creationId xmlns:a16="http://schemas.microsoft.com/office/drawing/2014/main" id="{8D5A235C-FB3C-4145-A6FB-B3632538175D}"/>
              </a:ext>
            </a:extLst>
          </p:cNvPr>
          <p:cNvSpPr/>
          <p:nvPr/>
        </p:nvSpPr>
        <p:spPr>
          <a:xfrm>
            <a:off x="8751444" y="4054853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29">
                <a:moveTo>
                  <a:pt x="0" y="74675"/>
                </a:moveTo>
                <a:lnTo>
                  <a:pt x="74675" y="74675"/>
                </a:lnTo>
                <a:lnTo>
                  <a:pt x="74675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23">
            <a:extLst>
              <a:ext uri="{FF2B5EF4-FFF2-40B4-BE49-F238E27FC236}">
                <a16:creationId xmlns:a16="http://schemas.microsoft.com/office/drawing/2014/main" id="{615282C2-C618-4E46-AFD1-A2933B0470D4}"/>
              </a:ext>
            </a:extLst>
          </p:cNvPr>
          <p:cNvSpPr/>
          <p:nvPr/>
        </p:nvSpPr>
        <p:spPr>
          <a:xfrm>
            <a:off x="8751444" y="3399532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29">
                <a:moveTo>
                  <a:pt x="0" y="74676"/>
                </a:moveTo>
                <a:lnTo>
                  <a:pt x="74675" y="74676"/>
                </a:lnTo>
                <a:lnTo>
                  <a:pt x="74675" y="0"/>
                </a:lnTo>
                <a:lnTo>
                  <a:pt x="0" y="0"/>
                </a:lnTo>
                <a:lnTo>
                  <a:pt x="0" y="74676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24">
            <a:extLst>
              <a:ext uri="{FF2B5EF4-FFF2-40B4-BE49-F238E27FC236}">
                <a16:creationId xmlns:a16="http://schemas.microsoft.com/office/drawing/2014/main" id="{8331EDBE-A2C5-4014-BBE6-FEC3F8F4111C}"/>
              </a:ext>
            </a:extLst>
          </p:cNvPr>
          <p:cNvSpPr/>
          <p:nvPr/>
        </p:nvSpPr>
        <p:spPr>
          <a:xfrm>
            <a:off x="10834752" y="3469636"/>
            <a:ext cx="73660" cy="500380"/>
          </a:xfrm>
          <a:custGeom>
            <a:avLst/>
            <a:gdLst/>
            <a:ahLst/>
            <a:cxnLst/>
            <a:rect l="l" t="t" r="r" b="b"/>
            <a:pathLst>
              <a:path w="73660" h="500379">
                <a:moveTo>
                  <a:pt x="0" y="499871"/>
                </a:moveTo>
                <a:lnTo>
                  <a:pt x="73151" y="499871"/>
                </a:lnTo>
                <a:lnTo>
                  <a:pt x="73151" y="0"/>
                </a:lnTo>
                <a:lnTo>
                  <a:pt x="0" y="0"/>
                </a:lnTo>
                <a:lnTo>
                  <a:pt x="0" y="499871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25">
            <a:extLst>
              <a:ext uri="{FF2B5EF4-FFF2-40B4-BE49-F238E27FC236}">
                <a16:creationId xmlns:a16="http://schemas.microsoft.com/office/drawing/2014/main" id="{25EA9C26-B7B6-47AB-9522-88939ECFABCB}"/>
              </a:ext>
            </a:extLst>
          </p:cNvPr>
          <p:cNvSpPr/>
          <p:nvPr/>
        </p:nvSpPr>
        <p:spPr>
          <a:xfrm>
            <a:off x="10052941" y="5348729"/>
            <a:ext cx="501650" cy="73660"/>
          </a:xfrm>
          <a:custGeom>
            <a:avLst/>
            <a:gdLst/>
            <a:ahLst/>
            <a:cxnLst/>
            <a:rect l="l" t="t" r="r" b="b"/>
            <a:pathLst>
              <a:path w="501650" h="73660">
                <a:moveTo>
                  <a:pt x="0" y="73152"/>
                </a:moveTo>
                <a:lnTo>
                  <a:pt x="501395" y="73152"/>
                </a:lnTo>
                <a:lnTo>
                  <a:pt x="501395" y="0"/>
                </a:lnTo>
                <a:lnTo>
                  <a:pt x="0" y="0"/>
                </a:lnTo>
                <a:lnTo>
                  <a:pt x="0" y="73152"/>
                </a:lnTo>
                <a:close/>
              </a:path>
            </a:pathLst>
          </a:custGeom>
          <a:gradFill>
            <a:gsLst>
              <a:gs pos="100000">
                <a:srgbClr val="4FB4DC"/>
              </a:gs>
              <a:gs pos="0">
                <a:srgbClr val="44BDD4"/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A0269D7-F34A-4068-9F35-C0B86856AA13}"/>
              </a:ext>
            </a:extLst>
          </p:cNvPr>
          <p:cNvSpPr txBox="1"/>
          <p:nvPr/>
        </p:nvSpPr>
        <p:spPr>
          <a:xfrm>
            <a:off x="578871" y="89806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搜索算法</a:t>
            </a:r>
          </a:p>
        </p:txBody>
      </p: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058E1C9A-AFF1-40C1-BBC8-2DE57ADA1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5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85"/>
    </mc:Choice>
    <mc:Fallback>
      <p:transition spd="slow" advTm="91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48B9E34-0396-44E9-8E8B-DFA7CBB4CD12}"/>
              </a:ext>
            </a:extLst>
          </p:cNvPr>
          <p:cNvSpPr txBox="1"/>
          <p:nvPr/>
        </p:nvSpPr>
        <p:spPr>
          <a:xfrm>
            <a:off x="578870" y="89806"/>
            <a:ext cx="407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构建环境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A8E5E8-A352-4866-9E4E-4F29EE19B6FB}"/>
              </a:ext>
            </a:extLst>
          </p:cNvPr>
          <p:cNvSpPr txBox="1"/>
          <p:nvPr/>
        </p:nvSpPr>
        <p:spPr>
          <a:xfrm>
            <a:off x="0" y="554375"/>
            <a:ext cx="7638507" cy="168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Initialize the environment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Initialize various variables(below)</a:t>
            </a:r>
          </a:p>
          <a:p>
            <a:pPr>
              <a:lnSpc>
                <a:spcPct val="125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Load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json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 draw, play, chi,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peng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gang,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bugang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action(right)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Get observation and time(low right)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B3EB9D1-77BF-4ACC-B386-FFAE1C0FE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507" y="551471"/>
            <a:ext cx="4553493" cy="45167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37D6E58-9574-4EED-B8FB-5A64A5FEC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71" y="2542227"/>
            <a:ext cx="7255052" cy="431577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D424EB1-0098-4828-8DF7-97086C1B5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475" y="5068242"/>
            <a:ext cx="3933049" cy="1789758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C50ED39-2F56-4B3D-801D-EE65FDB0D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2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88"/>
    </mc:Choice>
    <mc:Fallback>
      <p:transition spd="slow" advTm="5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BB3F5A0A-730E-4A7A-880C-8437D4ACC2F3}"/>
              </a:ext>
            </a:extLst>
          </p:cNvPr>
          <p:cNvSpPr txBox="1"/>
          <p:nvPr/>
        </p:nvSpPr>
        <p:spPr>
          <a:xfrm>
            <a:off x="578870" y="89806"/>
            <a:ext cx="407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合法动作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46BC36-3846-4D6C-BA56-7002E570669E}"/>
              </a:ext>
            </a:extLst>
          </p:cNvPr>
          <p:cNvSpPr txBox="1"/>
          <p:nvPr/>
        </p:nvSpPr>
        <p:spPr>
          <a:xfrm>
            <a:off x="0" y="554375"/>
            <a:ext cx="5227871" cy="1295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legal actions based on current state and Mahjong rules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 the fan calculator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Hu when it can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F07796-DAB2-4D1A-A090-A879FF0A6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871" y="551471"/>
            <a:ext cx="6964129" cy="63328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3F4E42-873B-49AC-A0FA-8A4B2AEFD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45935"/>
            <a:ext cx="5231591" cy="1153486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14B8C42-61A8-49EC-8A67-4E4BD5F8E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2"/>
    </mc:Choice>
    <mc:Fallback>
      <p:transition spd="slow" advTm="2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BB3F5A0A-730E-4A7A-880C-8437D4ACC2F3}"/>
              </a:ext>
            </a:extLst>
          </p:cNvPr>
          <p:cNvSpPr txBox="1"/>
          <p:nvPr/>
        </p:nvSpPr>
        <p:spPr>
          <a:xfrm>
            <a:off x="578870" y="89806"/>
            <a:ext cx="407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搜索算法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A0E5A7-1E0E-441C-B3CF-538DEFEE6F69}"/>
              </a:ext>
            </a:extLst>
          </p:cNvPr>
          <p:cNvSpPr txBox="1"/>
          <p:nvPr/>
        </p:nvSpPr>
        <p:spPr>
          <a:xfrm>
            <a:off x="0" y="493052"/>
            <a:ext cx="7953374" cy="5642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algorithm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shanten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algorithm library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https://github.com/summerinsects/ChineseOfficialMahjongHelper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Android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apk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(picture)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Input: hand tiles(mod 3 == 1) and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claimings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Output like this. Each row respectively represents the distance between 13 Orphans, 7 pairs,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Lesser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Honours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Knitted Tiles,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Knitted Straight, General and what tiles we need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Search:</a:t>
            </a:r>
          </a:p>
          <a:p>
            <a:pPr marL="1257300" lvl="2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Traverse legal action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after do them, input states to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shanten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</a:t>
            </a:r>
          </a:p>
          <a:p>
            <a:pPr marL="1257300" lvl="2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Find the smallest distance</a:t>
            </a:r>
          </a:p>
          <a:p>
            <a:pPr marL="1257300" lvl="2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fake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env,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assume we draw the corresponding card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repeat to step 1</a:t>
            </a:r>
          </a:p>
          <a:p>
            <a:pPr marL="1257300" lvl="2" indent="-342900">
              <a:lnSpc>
                <a:spcPct val="125000"/>
              </a:lnSpc>
              <a:buFont typeface="+mj-lt"/>
              <a:buAutoNum type="arabicPeriod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Hu,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get the reward and </a:t>
            </a:r>
            <a:r>
              <a:rPr lang="en-US" altLang="zh-CN" sz="1600" dirty="0">
                <a:solidFill>
                  <a:srgbClr val="202124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ack </a:t>
            </a:r>
            <a:r>
              <a:rPr lang="en-US" altLang="zh-CN" sz="1600" dirty="0">
                <a:solidFill>
                  <a:srgbClr val="202124"/>
                </a:solidFill>
                <a:latin typeface="arial" panose="020B0604020202020204" pitchFamily="34" charset="0"/>
              </a:rPr>
              <a:t>p</a:t>
            </a:r>
            <a:r>
              <a:rPr lang="en-US" altLang="zh-CN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ropagation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E2E0A7A-40EA-4869-8CBD-F1F101E3E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56339"/>
            <a:ext cx="7953374" cy="745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A1DACB-A349-45F5-91CA-D00A99783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3374" y="558090"/>
            <a:ext cx="4238625" cy="629614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9407EEE-6376-48BC-8D3D-0F2205A4D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107"/>
    </mc:Choice>
    <mc:Fallback>
      <p:transition spd="slow" advTm="22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BB3F5A0A-730E-4A7A-880C-8437D4ACC2F3}"/>
              </a:ext>
            </a:extLst>
          </p:cNvPr>
          <p:cNvSpPr txBox="1"/>
          <p:nvPr/>
        </p:nvSpPr>
        <p:spPr>
          <a:xfrm>
            <a:off x="578870" y="89806"/>
            <a:ext cx="407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优化和缺点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A0E5A7-1E0E-441C-B3CF-538DEFEE6F69}"/>
              </a:ext>
            </a:extLst>
          </p:cNvPr>
          <p:cNvSpPr txBox="1"/>
          <p:nvPr/>
        </p:nvSpPr>
        <p:spPr>
          <a:xfrm>
            <a:off x="0" y="551471"/>
            <a:ext cx="12192000" cy="529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Trick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Add constant reward 14.3 to smooth fan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 search to Hu, 26%self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draw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74%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discarded by another player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 not search to Hu, we assume General Hu has 36% probability more than 8 fan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 try to Hu General or Knitted Straight, play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honours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firstly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 try to Hu 13 Orphans, 7 pairs,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Lesser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Honours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Knitted Tiles, play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honours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lastly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search to Hu but fan is less than 8, set this path's distance big enough and search others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tile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observed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times,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considered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probability to Hu Last Tile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have 3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claimings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we considered a probability to Hu Melded Hand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Save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node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result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searched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If time up, use artificial value function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weakness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 consideration of mutual transfer at the same distance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 consideration of opponents' cards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 consideration of defense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Search efficiency is low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D920840-6D91-4A6F-B797-19D95895B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9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55"/>
    </mc:Choice>
    <mc:Fallback>
      <p:transition spd="slow" advTm="21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364</Words>
  <Application>Microsoft Office PowerPoint</Application>
  <PresentationFormat>宽屏</PresentationFormat>
  <Paragraphs>59</Paragraphs>
  <Slides>5</Slides>
  <Notes>4</Notes>
  <HiddenSlides>0</HiddenSlides>
  <MMClips>5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等线</vt:lpstr>
      <vt:lpstr>等线 Light</vt:lpstr>
      <vt:lpstr>微软雅黑</vt:lpstr>
      <vt:lpstr>微软雅黑 Light</vt:lpstr>
      <vt:lpstr>Arial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雷子涵</dc:creator>
  <cp:lastModifiedBy>Yuki Yuki</cp:lastModifiedBy>
  <cp:revision>23</cp:revision>
  <dcterms:created xsi:type="dcterms:W3CDTF">2021-01-06T06:15:26Z</dcterms:created>
  <dcterms:modified xsi:type="dcterms:W3CDTF">2021-01-08T09:30:32Z</dcterms:modified>
</cp:coreProperties>
</file>